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</p:sldMasterIdLst>
  <p:notesMasterIdLst>
    <p:notesMasterId r:id="rId5"/>
  </p:notesMasterIdLst>
  <p:sldIdLst>
    <p:sldId id="283" r:id="rId2"/>
    <p:sldId id="284" r:id="rId3"/>
    <p:sldId id="285" r:id="rId4"/>
  </p:sldIdLst>
  <p:sldSz cx="12192000" cy="6858000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7355"/>
    <a:srgbClr val="CC774A"/>
    <a:srgbClr val="E89535"/>
    <a:srgbClr val="DF9F60"/>
    <a:srgbClr val="E28D2E"/>
    <a:srgbClr val="E48921"/>
    <a:srgbClr val="F5B487"/>
    <a:srgbClr val="005344"/>
    <a:srgbClr val="F3C89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262" autoAdjust="0"/>
  </p:normalViewPr>
  <p:slideViewPr>
    <p:cSldViewPr snapToGrid="0">
      <p:cViewPr varScale="1">
        <p:scale>
          <a:sx n="70" d="100"/>
          <a:sy n="70" d="100"/>
        </p:scale>
        <p:origin x="-732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6F1F70-69DD-482A-A272-5278617F6886}" type="datetimeFigureOut">
              <a:rPr lang="ru-RU" smtClean="0"/>
              <a:t>28.02.2019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411ED-E7E3-4DF5-AB1A-55B12C5511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817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411ED-E7E3-4DF5-AB1A-55B12C55117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439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411ED-E7E3-4DF5-AB1A-55B12C55117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134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411ED-E7E3-4DF5-AB1A-55B12C55117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134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939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69595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657814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16863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423552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80238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165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210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14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888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909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079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49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587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552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782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312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8821" y="1051714"/>
            <a:ext cx="4915397" cy="1325563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solidFill>
                  <a:srgbClr val="005344"/>
                </a:solidFill>
                <a:latin typeface="Ubuntu"/>
              </a:rPr>
              <a:t>MS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Ubuntu"/>
              </a:rPr>
              <a:t> </a:t>
            </a:r>
            <a:r>
              <a:rPr lang="en-US" dirty="0" smtClean="0">
                <a:latin typeface="Ubuntu"/>
              </a:rPr>
              <a:t>FIT</a:t>
            </a:r>
            <a:r>
              <a:rPr lang="en-US" dirty="0">
                <a:latin typeface="Ubuntu"/>
              </a:rPr>
              <a:t/>
            </a:r>
            <a:br>
              <a:rPr lang="en-US" dirty="0">
                <a:latin typeface="Ubuntu"/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Ubuntu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5085184" y="453816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176E363-BB49-4BCC-8E77-A63E8D0D390B}"/>
              </a:ext>
            </a:extLst>
          </p:cNvPr>
          <p:cNvSpPr/>
          <p:nvPr/>
        </p:nvSpPr>
        <p:spPr>
          <a:xfrm>
            <a:off x="4333576" y="4569209"/>
            <a:ext cx="502231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Применение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Система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тестирования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MS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FIT–02 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это оборудование для широкого круга лиц, которые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заинтересованы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своим физическим развитием, здоровым образом жизни, излишним весом, состоянием тела или желающие заниматься спортом и фитнесом, требующим повышенных физических нагрузок, а также профессиональные спортсмены. Прибор может использоваться как в домашних условиях, так и в фитнес-клубах,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санаториях 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 СПА салонах.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A164539-EE13-44D7-80F3-920B9301E0BC}"/>
              </a:ext>
            </a:extLst>
          </p:cNvPr>
          <p:cNvSpPr/>
          <p:nvPr/>
        </p:nvSpPr>
        <p:spPr>
          <a:xfrm>
            <a:off x="494699" y="1768178"/>
            <a:ext cx="526465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Описание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Система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тестирования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MS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FIT-02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это высокопроизводительный программно-аппаратный комплекс диагностики функционального состояния, при помощи которого можно составить комплексное  заключение о состоянии исследуемого.</a:t>
            </a:r>
          </a:p>
          <a:p>
            <a:pPr algn="just"/>
            <a:endParaRPr lang="ru-RU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ru-RU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ru-RU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ru-RU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3E85379-2AFE-4089-8205-21B10952BD6A}"/>
              </a:ext>
            </a:extLst>
          </p:cNvPr>
          <p:cNvSpPr txBox="1"/>
          <p:nvPr/>
        </p:nvSpPr>
        <p:spPr>
          <a:xfrm>
            <a:off x="235392" y="0"/>
            <a:ext cx="91205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buntu"/>
              </a:rPr>
              <a:t>Инновационный диагностический </a:t>
            </a:r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"/>
              </a:rPr>
              <a:t>к</a:t>
            </a:r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buntu"/>
              </a:rPr>
              <a:t>омплекс </a:t>
            </a:r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"/>
              </a:rPr>
              <a:t>оценки функционального состояния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Ubuntu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42234" y="3153172"/>
            <a:ext cx="488589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Виды используемых методик  </a:t>
            </a:r>
            <a:endParaRPr lang="en-US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оценке функционального состояния: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биоимпедансометрия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судомоторный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анализ;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вариабельность сердечного ритма;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Цифровой анализ пульсовой волны.</a:t>
            </a:r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lc="http://schemas.openxmlformats.org/drawingml/2006/lockedCanvas" xmlns:a16="http://schemas.microsoft.com/office/drawing/2014/main" xmlns="" id="{0F595238-DAAB-49E9-8DAA-923C6E1E7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238" y="1089368"/>
            <a:ext cx="2382407" cy="3573610"/>
          </a:xfrm>
          <a:prstGeom prst="rect">
            <a:avLst/>
          </a:prstGeom>
        </p:spPr>
      </p:pic>
      <p:sp>
        <p:nvSpPr>
          <p:cNvPr id="10" name="object 6"/>
          <p:cNvSpPr/>
          <p:nvPr/>
        </p:nvSpPr>
        <p:spPr>
          <a:xfrm>
            <a:off x="494699" y="4572573"/>
            <a:ext cx="3623299" cy="22434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1125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191652" y="97663"/>
            <a:ext cx="4915397" cy="1325563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solidFill>
                  <a:srgbClr val="005344"/>
                </a:solidFill>
                <a:latin typeface="Ubuntu"/>
              </a:rPr>
              <a:t>MS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Ubuntu"/>
              </a:rPr>
              <a:t> </a:t>
            </a:r>
            <a:r>
              <a:rPr lang="en-US" dirty="0" smtClean="0">
                <a:latin typeface="Ubuntu"/>
              </a:rPr>
              <a:t>FIT-01</a:t>
            </a:r>
            <a:r>
              <a:rPr lang="en-US" dirty="0">
                <a:latin typeface="Ubuntu"/>
              </a:rPr>
              <a:t/>
            </a:r>
            <a:br>
              <a:rPr lang="en-US" dirty="0">
                <a:latin typeface="Ubuntu"/>
              </a:rPr>
            </a:b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buntu"/>
              </a:rPr>
              <a:t>Комплекс оценки функционального состояния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Ubuntu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55BE0C10-D58E-4483-A8A5-FA23F9229551}"/>
              </a:ext>
            </a:extLst>
          </p:cNvPr>
          <p:cNvSpPr/>
          <p:nvPr/>
        </p:nvSpPr>
        <p:spPr>
          <a:xfrm>
            <a:off x="395785" y="1345465"/>
            <a:ext cx="4132466" cy="5324535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Ключевые возможности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Сегментарный анализ состава тела </a:t>
            </a:r>
          </a:p>
          <a:p>
            <a:pPr marL="34290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Оценка микроциркуляции </a:t>
            </a:r>
          </a:p>
          <a:p>
            <a:pPr marL="34290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Оценка сердечно-сосудистой системы</a:t>
            </a:r>
          </a:p>
          <a:p>
            <a:pPr marL="34290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Оценка уровня стресса и утомления </a:t>
            </a:r>
          </a:p>
          <a:p>
            <a:pPr marL="34290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Оценка функциональной нагрузки на позвоночник </a:t>
            </a:r>
          </a:p>
          <a:p>
            <a:pPr marL="34290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Комплексная интегральная оценка велнес-баллов</a:t>
            </a:r>
          </a:p>
          <a:p>
            <a:pPr marL="34290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Таблица автоматических рекомендаций по питанию</a:t>
            </a:r>
          </a:p>
          <a:p>
            <a:pPr marL="342900" lvl="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Таблица автоматических рекомендаций  СПА процедур</a:t>
            </a:r>
          </a:p>
          <a:p>
            <a:pPr marL="34290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Таблица автоматических рекомендаций  Спорт / Фитнес тренировок</a:t>
            </a:r>
          </a:p>
          <a:p>
            <a:pPr algn="just">
              <a:buClr>
                <a:schemeClr val="accent1"/>
              </a:buClr>
              <a:buSzPct val="80000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buClr>
                <a:schemeClr val="accent1"/>
              </a:buClr>
              <a:buSzPct val="80000"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Диагностика и рекомендации по индивидуальной велнес-программе за </a:t>
            </a:r>
            <a:r>
              <a:rPr lang="ru-RU" sz="20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60 секунд</a:t>
            </a:r>
            <a:endParaRPr lang="en-US" sz="16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32BE93BC-C63E-41D1-A74A-CB0734CBD202}"/>
              </a:ext>
            </a:extLst>
          </p:cNvPr>
          <p:cNvSpPr/>
          <p:nvPr/>
        </p:nvSpPr>
        <p:spPr>
          <a:xfrm>
            <a:off x="5085184" y="3168561"/>
            <a:ext cx="4713909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Комплектация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Стенд с интегрированным электронным оборудованием</a:t>
            </a:r>
          </a:p>
          <a:p>
            <a:pPr marL="34290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Сенсорный экран управления от 32 до 43 дюймов*</a:t>
            </a:r>
          </a:p>
          <a:p>
            <a:pPr marL="34290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Платформы для рук со встроенными сенсорами определения сердечного ритма, гальванической реакции кожи и </a:t>
            </a:r>
            <a:r>
              <a:rPr 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биоимпеданса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Платформы для ног со встроенными сенсорами определения веса, гальванической реакции кожи и </a:t>
            </a:r>
            <a:r>
              <a:rPr 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биоимпеданса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Датчик цифровой пульсовой волны (опционально)*</a:t>
            </a:r>
          </a:p>
          <a:p>
            <a:pPr marL="34290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Интегрированное программное обеспечение MS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для сенсорного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экрана</a:t>
            </a:r>
          </a:p>
          <a:p>
            <a:pPr marL="34290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Веб камера, ростомер и сканер QR кода (опционально)*</a:t>
            </a:r>
          </a:p>
          <a:p>
            <a:pPr>
              <a:buClr>
                <a:schemeClr val="accent1"/>
              </a:buClr>
              <a:buSzPct val="80000"/>
            </a:pP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chemeClr val="accent1"/>
              </a:buClr>
              <a:buSzPct val="80000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 Параметры зависят от комплектации оборудования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913" y="97663"/>
            <a:ext cx="2637505" cy="30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2709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55BE0C10-D58E-4483-A8A5-FA23F9229551}"/>
              </a:ext>
            </a:extLst>
          </p:cNvPr>
          <p:cNvSpPr/>
          <p:nvPr/>
        </p:nvSpPr>
        <p:spPr>
          <a:xfrm>
            <a:off x="5780990" y="2000906"/>
            <a:ext cx="4536718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Ключевые возможности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Биоимпедансометрия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342900" lvl="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Оценка качественного состава  тела  (в т.ч. 3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моделирование локализации жировых отложений)</a:t>
            </a:r>
          </a:p>
          <a:p>
            <a:pPr marL="342900" lvl="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Оценка висцерального жира</a:t>
            </a:r>
          </a:p>
          <a:p>
            <a:pPr marL="342900" lvl="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Оценка функции потовых желез</a:t>
            </a:r>
          </a:p>
          <a:p>
            <a:pPr marL="342900" lvl="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Оценка уровня микроциркуляции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(только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MS 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FIT-02)</a:t>
            </a:r>
            <a:endParaRPr lang="ru-RU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Оценка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степени нервно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мышечной проводимости </a:t>
            </a:r>
          </a:p>
          <a:p>
            <a:pPr marL="342900" lvl="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Оценка функциональной нагрузки на отделы позвоночного столба</a:t>
            </a:r>
          </a:p>
          <a:p>
            <a:pPr marL="342900" lvl="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Цифровой анализ пульсовой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волны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(только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MS FIT-02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Оценка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биовозраста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(только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MS FIT-02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Оценка показателей вариабельности сердечного ритма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(только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MS FIT-02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Оценка стресса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утомления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(только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MS FIT-02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Таблица автоматических рекомендаций по питанию</a:t>
            </a:r>
          </a:p>
          <a:p>
            <a:pPr marL="342900" lvl="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Таблица автоматических рекомендаций  СПА процедур</a:t>
            </a:r>
          </a:p>
          <a:p>
            <a:pPr marL="34290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Таблица автоматических рекомендаций  Спорт / Фитнес тренировок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buClr>
                <a:schemeClr val="accent1"/>
              </a:buClr>
              <a:buSzPct val="80000"/>
            </a:pPr>
            <a:r>
              <a:rPr lang="ru-RU" sz="12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Время измерений</a:t>
            </a:r>
            <a:r>
              <a:rPr lang="en-US" sz="12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2 </a:t>
            </a:r>
            <a:r>
              <a:rPr lang="ru-RU" sz="12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минуты</a:t>
            </a:r>
            <a:endParaRPr lang="en-US" sz="12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32BE93BC-C63E-41D1-A74A-CB0734CBD202}"/>
              </a:ext>
            </a:extLst>
          </p:cNvPr>
          <p:cNvSpPr/>
          <p:nvPr/>
        </p:nvSpPr>
        <p:spPr>
          <a:xfrm>
            <a:off x="363048" y="1458520"/>
            <a:ext cx="3335496" cy="3447098"/>
          </a:xfrm>
          <a:prstGeom prst="rect">
            <a:avLst/>
          </a:prstGeom>
          <a:solidFill>
            <a:schemeClr val="bg1">
              <a:alpha val="50196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Комплектация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Электронный блок</a:t>
            </a:r>
          </a:p>
          <a:p>
            <a:pPr marL="342900" lvl="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Биоимпедансные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пластины для рук</a:t>
            </a:r>
          </a:p>
          <a:p>
            <a:pPr marL="342900" lvl="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Биоимпедансные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пластины для ног</a:t>
            </a:r>
          </a:p>
          <a:p>
            <a:pPr marL="342900" lvl="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Цифровой пульсовый </a:t>
            </a:r>
            <a:r>
              <a:rPr 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оксиметр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с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USB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кабелем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(только 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MS FIT-03)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Соединительные кабели для электродов</a:t>
            </a:r>
          </a:p>
          <a:p>
            <a:pPr marL="342900" lvl="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Кабель USB для подключения блока к компьютеру </a:t>
            </a:r>
          </a:p>
          <a:p>
            <a:pPr marL="342900" lvl="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Программное обеспечение </a:t>
            </a:r>
          </a:p>
          <a:p>
            <a:pPr marL="342900" indent="-3429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Питание – от ноутбука через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USB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(5В)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6A94F9D5-A0E7-4A68-A105-4B863920E22B}"/>
              </a:ext>
            </a:extLst>
          </p:cNvPr>
          <p:cNvGrpSpPr/>
          <p:nvPr/>
        </p:nvGrpSpPr>
        <p:grpSpPr>
          <a:xfrm>
            <a:off x="5564257" y="109623"/>
            <a:ext cx="3604037" cy="1928974"/>
            <a:chOff x="1697503" y="1912646"/>
            <a:chExt cx="3604037" cy="1928974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E7B4C277-3A97-4163-9EBB-8F24B9494C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0656" t="-6336" r="22817" b="79098"/>
            <a:stretch/>
          </p:blipFill>
          <p:spPr>
            <a:xfrm>
              <a:off x="1697503" y="2709676"/>
              <a:ext cx="766901" cy="1103735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xmlns="" id="{3FA6B2BB-7C2F-4695-B953-7759A72B2A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0509" t="-6336" r="29874" b="79098"/>
            <a:stretch/>
          </p:blipFill>
          <p:spPr>
            <a:xfrm>
              <a:off x="1697503" y="1912646"/>
              <a:ext cx="3480046" cy="1103735"/>
            </a:xfrm>
            <a:prstGeom prst="rect">
              <a:avLst/>
            </a:prstGeom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650FFC73-072B-4111-84D5-464534DF9A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7025" t="-6336" r="15420" b="79098"/>
            <a:stretch/>
          </p:blipFill>
          <p:spPr>
            <a:xfrm>
              <a:off x="2599739" y="2737885"/>
              <a:ext cx="887767" cy="1103735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57DF3CB7-456D-4869-967B-41DD7AC359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3785" t="-6336" r="6849" b="79098"/>
            <a:stretch/>
          </p:blipFill>
          <p:spPr>
            <a:xfrm>
              <a:off x="3347273" y="2737885"/>
              <a:ext cx="1100504" cy="1103735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2C150F15-3117-45A7-A8DA-3DA3A5A0EC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3033" t="-6336" r="-1495" b="79098"/>
            <a:stretch/>
          </p:blipFill>
          <p:spPr>
            <a:xfrm>
              <a:off x="4307241" y="2709675"/>
              <a:ext cx="994299" cy="1103735"/>
            </a:xfrm>
            <a:prstGeom prst="rect">
              <a:avLst/>
            </a:prstGeom>
          </p:spPr>
        </p:pic>
      </p:grp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407086" y="161166"/>
            <a:ext cx="4915397" cy="1325563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solidFill>
                  <a:srgbClr val="005344"/>
                </a:solidFill>
                <a:latin typeface="Ubuntu"/>
              </a:rPr>
              <a:t>MS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Ubuntu"/>
              </a:rPr>
              <a:t> </a:t>
            </a:r>
            <a:r>
              <a:rPr lang="en-US" dirty="0" smtClean="0">
                <a:latin typeface="Ubuntu"/>
              </a:rPr>
              <a:t>FIT</a:t>
            </a:r>
            <a:r>
              <a:rPr lang="ru-RU" dirty="0" smtClean="0">
                <a:latin typeface="Ubuntu"/>
              </a:rPr>
              <a:t>-02,03</a:t>
            </a:r>
            <a:r>
              <a:rPr lang="en-US" dirty="0">
                <a:latin typeface="Ubuntu"/>
              </a:rPr>
              <a:t/>
            </a:r>
            <a:br>
              <a:rPr lang="en-US" dirty="0">
                <a:latin typeface="Ubuntu"/>
              </a:rPr>
            </a:b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buntu"/>
              </a:rPr>
              <a:t>Комплекс оценки функционального состояния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Ubuntu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203791" y="4135485"/>
            <a:ext cx="2992079" cy="20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172399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Оранжевый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2992</TotalTime>
  <Words>394</Words>
  <Application>Microsoft Office PowerPoint</Application>
  <PresentationFormat>Произвольный</PresentationFormat>
  <Paragraphs>66</Paragraphs>
  <Slides>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Аспект</vt:lpstr>
      <vt:lpstr>MS FIT </vt:lpstr>
      <vt:lpstr>MS FIT-01 Комплекс оценки функционального состояния</vt:lpstr>
      <vt:lpstr>MS FIT-02,03 Комплекс оценки функционального состояния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 FIT English</dc:title>
  <dc:creator>MEDICALSOFT</dc:creator>
  <cp:lastModifiedBy>Intel</cp:lastModifiedBy>
  <cp:revision>479</cp:revision>
  <cp:lastPrinted>2018-12-17T14:45:27Z</cp:lastPrinted>
  <dcterms:created xsi:type="dcterms:W3CDTF">2018-04-24T17:39:01Z</dcterms:created>
  <dcterms:modified xsi:type="dcterms:W3CDTF">2019-02-28T13:20:58Z</dcterms:modified>
</cp:coreProperties>
</file>